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1000" r:id="rId3"/>
    <p:sldId id="987" r:id="rId4"/>
    <p:sldId id="1002" r:id="rId5"/>
    <p:sldId id="1001" r:id="rId6"/>
    <p:sldId id="1003" r:id="rId7"/>
    <p:sldId id="1004" r:id="rId8"/>
    <p:sldId id="1005" r:id="rId9"/>
    <p:sldId id="994" r:id="rId10"/>
    <p:sldId id="989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9B8"/>
    <a:srgbClr val="5182BE"/>
    <a:srgbClr val="F8F8F8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0" autoAdjust="0"/>
    <p:restoredTop sz="73765" autoAdjust="0"/>
  </p:normalViewPr>
  <p:slideViewPr>
    <p:cSldViewPr snapToGrid="0">
      <p:cViewPr varScale="1">
        <p:scale>
          <a:sx n="56" d="100"/>
          <a:sy n="56" d="100"/>
        </p:scale>
        <p:origin x="11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3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A7CBB9D-0165-4B4E-A4F5-988EBF9B504C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9812" y="235527"/>
            <a:ext cx="6721207" cy="378115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3852" y="4146997"/>
            <a:ext cx="6894769" cy="5005951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50930DA-D2D7-4B78-B495-E0FC2BC6D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1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" y="234950"/>
            <a:ext cx="6719888" cy="378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ru-RU" dirty="0">
                <a:solidFill>
                  <a:srgbClr val="CC2700"/>
                </a:solidFill>
              </a:rPr>
              <a:t>Good afternoon</a:t>
            </a:r>
            <a:r>
              <a:rPr lang="en-US" altLang="ru-RU" baseline="0" dirty="0">
                <a:solidFill>
                  <a:srgbClr val="CC2700"/>
                </a:solidFill>
              </a:rPr>
              <a:t> d</a:t>
            </a:r>
            <a:r>
              <a:rPr lang="en-US" altLang="ru-RU" dirty="0">
                <a:solidFill>
                  <a:srgbClr val="CC2700"/>
                </a:solidFill>
              </a:rPr>
              <a:t>ear colleagues! </a:t>
            </a:r>
          </a:p>
          <a:p>
            <a:pPr>
              <a:defRPr/>
            </a:pPr>
            <a:r>
              <a:rPr lang="en-US" altLang="ru-RU" dirty="0">
                <a:solidFill>
                  <a:srgbClr val="CC2700"/>
                </a:solidFill>
              </a:rPr>
              <a:t>I would like to present you my next report on the topic: </a:t>
            </a:r>
            <a:endParaRPr lang="ru-RU" altLang="ru-RU" dirty="0">
              <a:solidFill>
                <a:srgbClr val="CC27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30DA-D2D7-4B78-B495-E0FC2BC6DF3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" y="234950"/>
            <a:ext cx="6719888" cy="378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30DA-D2D7-4B78-B495-E0FC2BC6DF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8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 diagnostics and monitoring of machinery by vibration-acoustic diagnostics methods is widely used nowadays in production industries, in order to quit the expensive preventive maintenance and implement an effective modern system of condition-based maintenance.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effectiveness of a condition monitoring system implementation is mainly determined by the value of the error of the result issued by the expert system.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use a method of vibration-acoustic diagnostics of electric motors we face a task of dividing defects into the ones caused by a mechanical impact (imbalance, misalignment, bearing defects) and the ones of electric nature (defects of stator, rotor).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motor slipping defect causes electric and mechanical components of the spectrum to differ in tenth of a Hz, which requires long (up to ten seconds) signal samples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63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spectra of a vibration signal of an electric motor, which were obtained in different frequency resolution.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be seen, that when the resolution is 2.5 Hz, and the sampling time is 0.4 sec, it is impossible to divide the components using common means.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Excessive sampling lengths can slow down a real-time machinery diagnostic system, which may lead to a defect being missed.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dividing mechanical and electrical components of a vibration spectrum of an electric motor in short-time signals is an urgent task.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24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interpolation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signal’s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frequencies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frequencies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interpolation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amplitudes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method’s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spectrum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bandwidth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spectrum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(100 Hz,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bandwidth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1Hz).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spectrum’s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half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spectrum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bandwidth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down (F=99.5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100.5 Hz).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amplitudes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frequencies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6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10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disadvantage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signal’s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this slide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frequency’s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interpolation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signal-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(SNR)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sinusoidal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%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bandwidth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spectrum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SNR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100%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bandwidth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spectrum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SNR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threshold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SNR =1.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Theoretically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method’s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spectrum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amplitudes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successfully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sin-cursor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method’s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necessity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finalizing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manually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devoted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interpolation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SNR.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adjacent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harmonics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spectrum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there are two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harmonics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a frequency of at least one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case of dividing mechanical and electric components of a vibration spectrum of electric motors both of the requirements are met: there are two harmonics, and the frequency of the electrical harmonic is known and fixed.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86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reduce a random component in case of a low signal-noise ratio we need to smooth it out (in this particular case we use an exponential smoothing).</a:t>
            </a:r>
            <a:r>
              <a:rPr lang="ru-RU" dirty="0">
                <a:effectLst/>
              </a:rPr>
              <a:t>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trends of parameters estimating spectrum frequency in case of electric and mechanical defects respectively.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the initial trends with noises, and trends with exponential smoothing.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be seen from the figures that in case of an electric defect, the frequency is constant and equals 100 Hz.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case of a mechanical defect, the frequency changes from 99.4 to 99.8 Hz along with the changes in slipping</a:t>
            </a:r>
            <a:r>
              <a:rPr lang="ru-RU" dirty="0">
                <a:effectLst/>
              </a:rPr>
              <a:t>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628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" y="234950"/>
            <a:ext cx="6719888" cy="378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30DA-D2D7-4B78-B495-E0FC2BC6DF3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8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164E-C878-4EB4-8141-BB49849E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11551-6EBF-476F-805A-89ABED928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34D03-0EC2-42A6-A84F-7A2004D3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CDCD6-0D7F-4D1D-96D4-E8CA453B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B60A-8903-4E5A-A47C-5E6827F5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1969-FEA1-4E0F-A90B-A17084EE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975" y="192850"/>
            <a:ext cx="7996824" cy="8010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CDD6C-BDAE-4B16-A6CA-750BA14E1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D160B-9F74-491D-ADC9-E8631308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E1AED-DA85-4691-B6E9-F29FC1CC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F9DEC-39A6-4270-A17D-7D4EF44D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94F36-1F8B-459A-848E-E583D04BE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044B9-C53D-426E-ABD2-360D90F8D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95AE-07A3-46C6-BE90-8A0A701A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A2DA0-805B-40A8-BC97-8D570AD8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AC1D6-1EF0-4627-8372-854EE8E5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3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DD55-4F88-4241-8A8D-3C980FA58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90B47-D7C7-4579-A4AA-EF664870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899E-1145-4DD6-9E08-DAA25496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8DBF-2804-4EA7-8701-0837EF2C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1C46E0-1A1B-4331-A825-A57566444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4" y="227339"/>
            <a:ext cx="8061043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The Real-Time Diagnostic COMPACS System</a:t>
            </a:r>
          </a:p>
        </p:txBody>
      </p:sp>
    </p:spTree>
    <p:extLst>
      <p:ext uri="{BB962C8B-B14F-4D97-AF65-F5344CB8AC3E}">
        <p14:creationId xmlns:p14="http://schemas.microsoft.com/office/powerpoint/2010/main" val="169651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81DB-EDA5-477E-8A76-AE62DF37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1F0E-A4BA-4175-8F64-815A61C52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CCB3-8BE4-4A4D-AF45-1369B117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C74B8-91BA-45F8-886C-BC2CB317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C829A-6977-4F12-80F7-3EE78855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6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80EB0-07A4-46DA-901A-8C267CDB3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FBD57-5B0B-4176-9EE9-0BEF0B00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78121-B509-491C-8BD6-D596E6D9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D0B28-9C97-4056-A5D3-B021D95D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EF2AC-3108-4990-B692-E6101E6B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6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1201-D655-44F6-B220-56725BE8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4" y="227339"/>
            <a:ext cx="8061043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Real-Time Diagnostic COMPACS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BAC21-CBC1-461D-99DD-1B25270C6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A669B-A072-495E-9D3A-CC45194E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5EF1E-D997-4468-8A48-B50926EF6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7E77A-1738-4D68-8D1A-93BE05F06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6213C-F89E-4937-BD3D-A0135556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C2D333-8AD6-4F50-8FCD-15A3038B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5BBF8-D59F-4757-8FC6-3F9BD797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82C88-D79C-42A5-A719-D402202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975" y="192850"/>
            <a:ext cx="7996824" cy="8010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52AE5-72EA-4413-BDFD-C72E0686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7A986-486B-428F-A732-80977B4F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956A2-EB56-4C8A-B4A7-A1F6D93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9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22AB8-47E5-4058-93A0-CC9960DD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0DA48-67F2-434E-BFF6-95F6B254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C160F-8EA6-480B-9AE8-58B7E2F0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0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814A-9E49-4DD5-977F-1868F8376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5292-B1F9-4CD6-91CA-72B616808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A138-399D-4DF0-BB22-9E8B2733C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505E7-5F10-4F88-9C91-2C40461B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BCAC5-80D8-4231-A73C-857FD97D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EB73F-4A28-4D15-B247-27F3FD7A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EBCE-C11E-4DFE-BEA1-073D76E3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188A6-DE8A-4B68-B697-06839F93B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8F721-CCE3-4F9F-AA65-920E3BA56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38B80-B286-437E-AE26-17808947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19023-EEF4-44FB-A476-82BC6714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07E8-B79D-4306-8E9C-3D7426AD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A9BF3-5D2A-4F24-88E0-0F94ECF95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9616"/>
            <a:ext cx="10515600" cy="519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336B-43E6-41A6-AE57-2CF05DD7E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7C02-41A4-4A07-8EFE-71E52CCE397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0CB5F-7120-48A7-86EE-71598D6E9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4478F-FAF2-4DB3-907B-6E32912B6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0C60-A739-4537-91D7-7784DF0E4B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15">
            <a:extLst>
              <a:ext uri="{FF2B5EF4-FFF2-40B4-BE49-F238E27FC236}">
                <a16:creationId xmlns:a16="http://schemas.microsoft.com/office/drawing/2014/main" id="{8CCA80D6-22DC-4A7C-B080-C601297DF0D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597"/>
            <a:ext cx="2594113" cy="9058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6A032A-2E2E-4AE6-A323-2DCE27E2306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66298"/>
            <a:ext cx="10515600" cy="0"/>
          </a:xfrm>
          <a:prstGeom prst="line">
            <a:avLst/>
          </a:prstGeom>
          <a:ln w="85725">
            <a:solidFill>
              <a:srgbClr val="518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FAD324-DC73-411C-99A8-3B2B22FA4F1F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32178"/>
            <a:ext cx="10515600" cy="0"/>
          </a:xfrm>
          <a:prstGeom prst="line">
            <a:avLst/>
          </a:prstGeom>
          <a:ln w="95250">
            <a:solidFill>
              <a:srgbClr val="518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0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1E8CAF-7675-4E49-BCE8-C5C7DBB46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33136"/>
            <a:ext cx="12192000" cy="162486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DC79BC-913C-416F-852F-1D9A6152A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66" y="1276812"/>
            <a:ext cx="11261463" cy="55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88" tIns="35645" rIns="71288" bIns="35645">
            <a:spAutoFit/>
          </a:bodyPr>
          <a:lstStyle/>
          <a:p>
            <a:pPr algn="ctr"/>
            <a:r>
              <a:rPr lang="en-US" sz="40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Dividing electrical and mechanical defects of electric motor by short time realizations of vibration signal</a:t>
            </a:r>
            <a:endParaRPr lang="ru-RU" dirty="0"/>
          </a:p>
          <a:p>
            <a:pPr algn="ctr"/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pPr algn="ctr"/>
            <a:endParaRPr lang="en-US" alt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Seventeenth International Conference </a:t>
            </a:r>
          </a:p>
          <a:p>
            <a:pPr algn="ctr"/>
            <a:r>
              <a:rPr lang="en-US" alt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Condition Monitoring and Asset Management CM2021</a:t>
            </a:r>
          </a:p>
          <a:p>
            <a:pPr algn="ctr"/>
            <a:r>
              <a:rPr lang="en-US" alt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 14 – 18 June 2021</a:t>
            </a:r>
          </a:p>
          <a:p>
            <a:pPr algn="ctr"/>
            <a:endParaRPr lang="en-US" alt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ru-RU" sz="24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Sergey N. </a:t>
            </a:r>
            <a:r>
              <a:rPr lang="en-US" altLang="ru-RU" sz="24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Boychenko</a:t>
            </a:r>
            <a:r>
              <a:rPr lang="en-US" altLang="ru-RU" sz="24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, PhD    Alexey V. </a:t>
            </a:r>
            <a:r>
              <a:rPr lang="en-US" altLang="ru-RU" sz="24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Kostyukov</a:t>
            </a:r>
            <a:r>
              <a:rPr lang="en-US" altLang="ru-RU" sz="24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, PhD</a:t>
            </a:r>
          </a:p>
          <a:p>
            <a:pPr algn="ctr"/>
            <a:r>
              <a:rPr lang="en-US" alt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5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5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9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D11D23-7263-4766-A5DF-DD2941790C15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DC79BC-913C-416F-852F-1D9A6152A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8"/>
            <a:ext cx="12192000" cy="62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88" tIns="35645" rIns="71288" bIns="35645">
            <a:spAutoFit/>
          </a:bodyPr>
          <a:lstStyle/>
          <a:p>
            <a:pPr algn="ctr"/>
            <a:r>
              <a:rPr lang="en-US" sz="36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Attention!</a:t>
            </a:r>
            <a:endParaRPr lang="en-US" sz="36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4EF6BD1F-4A29-4A5A-BEA7-A9C08F9C2E5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10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1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2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C1C325-213D-0644-873E-3D7B0A1F70CE}"/>
              </a:ext>
            </a:extLst>
          </p:cNvPr>
          <p:cNvSpPr/>
          <p:nvPr/>
        </p:nvSpPr>
        <p:spPr>
          <a:xfrm>
            <a:off x="352792" y="4936194"/>
            <a:ext cx="5952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 impact </a:t>
            </a:r>
          </a:p>
          <a:p>
            <a:r>
              <a:rPr lang="en-US" sz="24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(imbalance, misalignment, bearing defects)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FFB9CB-4B65-004C-A138-748D2910AC11}"/>
              </a:ext>
            </a:extLst>
          </p:cNvPr>
          <p:cNvSpPr/>
          <p:nvPr/>
        </p:nvSpPr>
        <p:spPr>
          <a:xfrm>
            <a:off x="6727799" y="4936194"/>
            <a:ext cx="5215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nature (defects of stator, rotor)</a:t>
            </a:r>
            <a:r>
              <a:rPr lang="ru-RU" sz="24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8B6A9-36D3-DE48-BF9A-82B377A0D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219506"/>
            <a:ext cx="4445000" cy="2565400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EAA3375-3F08-824B-A9C4-F6AC513EDD8A}"/>
              </a:ext>
            </a:extLst>
          </p:cNvPr>
          <p:cNvCxnSpPr/>
          <p:nvPr/>
        </p:nvCxnSpPr>
        <p:spPr>
          <a:xfrm>
            <a:off x="7076049" y="4107766"/>
            <a:ext cx="1800665" cy="6752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EEDED44-1DE1-C845-A3CD-C82ABF68E622}"/>
              </a:ext>
            </a:extLst>
          </p:cNvPr>
          <p:cNvCxnSpPr>
            <a:cxnSpLocks/>
          </p:cNvCxnSpPr>
          <p:nvPr/>
        </p:nvCxnSpPr>
        <p:spPr>
          <a:xfrm flipH="1">
            <a:off x="2836190" y="4107766"/>
            <a:ext cx="1965920" cy="6752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7899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3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6FE948-F78F-624F-B6F2-799068782BE2}"/>
              </a:ext>
            </a:extLst>
          </p:cNvPr>
          <p:cNvSpPr/>
          <p:nvPr/>
        </p:nvSpPr>
        <p:spPr>
          <a:xfrm>
            <a:off x="0" y="137509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Spectra of a vibration signal of an electric motor, obtained in different frequency resolution</a:t>
            </a:r>
            <a:endParaRPr lang="ru-RU" sz="24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967626-3DF2-6D4B-9A17-79CE22F23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13" y="2060819"/>
            <a:ext cx="9271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4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4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London17-Spc">
            <a:extLst>
              <a:ext uri="{FF2B5EF4-FFF2-40B4-BE49-F238E27FC236}">
                <a16:creationId xmlns:a16="http://schemas.microsoft.com/office/drawing/2014/main" id="{1BD7B3B2-7234-9D41-B833-AAA152044F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01" y="2254899"/>
            <a:ext cx="7509795" cy="377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AB9387-298E-434F-AC99-D9934054C518}"/>
              </a:ext>
            </a:extLst>
          </p:cNvPr>
          <p:cNvSpPr/>
          <p:nvPr/>
        </p:nvSpPr>
        <p:spPr>
          <a:xfrm>
            <a:off x="0" y="1215762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interpolation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obtain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adjusted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vibration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signal’s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de-DE" dirty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6198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5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A225DAD-958F-4241-8FF8-1305D53C6AB0}"/>
                  </a:ext>
                </a:extLst>
              </p:cNvPr>
              <p:cNvSpPr/>
              <p:nvPr/>
            </p:nvSpPr>
            <p:spPr>
              <a:xfrm>
                <a:off x="1856935" y="1685990"/>
                <a:ext cx="9045525" cy="3486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3862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3862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ru-RU" sz="2400">
                            <a:solidFill>
                              <a:srgbClr val="3862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sub>
                    </m:sSub>
                    <m:r>
                      <a:rPr lang="de-DE" sz="2400">
                        <a:solidFill>
                          <a:srgbClr val="38629A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3862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3862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de-DE" sz="2400">
                            <a:solidFill>
                              <a:srgbClr val="3862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de-DE" sz="2400">
                        <a:solidFill>
                          <a:srgbClr val="38629A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± </m:t>
                    </m:r>
                    <m:f>
                      <m:fPr>
                        <m:ctrlPr>
                          <a:rPr lang="ru-RU" sz="2400" i="1">
                            <a:solidFill>
                              <a:srgbClr val="3862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2400">
                            <a:solidFill>
                              <a:srgbClr val="3862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38629A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38629A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38629A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de-DE" sz="2400">
                            <a:solidFill>
                              <a:srgbClr val="3862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38629A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38629A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38629A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de-DE" sz="2400">
                        <a:solidFill>
                          <a:srgbClr val="38629A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∙∆</m:t>
                    </m:r>
                    <m:r>
                      <a:rPr lang="ru-RU" sz="2400">
                        <a:solidFill>
                          <a:srgbClr val="38629A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</m:oMath>
                </a14:m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:endParaRPr lang="ru-RU" sz="2400" dirty="0">
                  <a:solidFill>
                    <a:srgbClr val="38629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de-DE" sz="2400" baseline="-250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central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frequency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spectrum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bandwidth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lang="ru-RU" sz="2400" dirty="0">
                  <a:solidFill>
                    <a:srgbClr val="38629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ΔF</a:t>
                </a:r>
                <a:r>
                  <a:rPr lang="en-US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spectrum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bandwidth</a:t>
                </a:r>
                <a:r>
                  <a:rPr lang="en-US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lang="ru-RU" sz="2400" dirty="0">
                  <a:solidFill>
                    <a:srgbClr val="38629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Kp –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relation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between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amplitude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central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spectrum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bandwidth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amplitude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maximum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closest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band.</a:t>
                </a:r>
                <a:endParaRPr lang="ru-RU" sz="2400" dirty="0">
                  <a:solidFill>
                    <a:srgbClr val="38629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sign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(plus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minus) in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formula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depends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on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place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maximum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closest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band in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relation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central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dirty="0" err="1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one</a:t>
                </a:r>
                <a:r>
                  <a:rPr lang="de-DE" sz="2400" dirty="0">
                    <a:solidFill>
                      <a:srgbClr val="3862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ru-RU" sz="2400" dirty="0">
                  <a:solidFill>
                    <a:srgbClr val="38629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A225DAD-958F-4241-8FF8-1305D53C6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935" y="1685990"/>
                <a:ext cx="9045525" cy="3486019"/>
              </a:xfrm>
              <a:prstGeom prst="rect">
                <a:avLst/>
              </a:prstGeom>
              <a:blipFill>
                <a:blip r:embed="rId3"/>
                <a:stretch>
                  <a:fillRect l="-1122" r="-982" b="-2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5731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6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0DE07E-B926-0F4A-8885-0BC52E2A2B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04520" y="2314033"/>
            <a:ext cx="6844081" cy="382705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E0749F-28BD-5D4B-9130-681EA6DB03E1}"/>
              </a:ext>
            </a:extLst>
          </p:cNvPr>
          <p:cNvSpPr/>
          <p:nvPr/>
        </p:nvSpPr>
        <p:spPr>
          <a:xfrm>
            <a:off x="0" y="1389648"/>
            <a:ext cx="12084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Dependency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harmonic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frequency’s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interpolation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b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signal-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noise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(SNR) </a:t>
            </a:r>
            <a:endParaRPr lang="ru-RU" sz="24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153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7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D8452D-AFB5-5F48-BE08-D313D86FAFE5}"/>
              </a:ext>
            </a:extLst>
          </p:cNvPr>
          <p:cNvSpPr/>
          <p:nvPr/>
        </p:nvSpPr>
        <p:spPr>
          <a:xfrm>
            <a:off x="323557" y="1719665"/>
            <a:ext cx="116339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adjacent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harmonics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followed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4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there are two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harmonics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en-US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4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a frequency of at least one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harmonic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  <a:r>
              <a:rPr lang="en-US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 of dividing mechanical and electric components of a vibration spectrum of electric motors both of the requirements are met: there are two harmonics, and the frequency of the electrical harmonic is known and fixed.</a:t>
            </a:r>
            <a:endParaRPr lang="ru-RU" sz="24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1571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8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B77D8B-7C8A-3340-B924-393443A46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45" y="1385425"/>
            <a:ext cx="5956300" cy="2171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E045FB-15F1-A74B-9911-024E4DE49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62" y="3962668"/>
            <a:ext cx="5943600" cy="20447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641D4C-6DA4-FF44-87F3-4D169AB1AD0C}"/>
              </a:ext>
            </a:extLst>
          </p:cNvPr>
          <p:cNvSpPr/>
          <p:nvPr/>
        </p:nvSpPr>
        <p:spPr>
          <a:xfrm>
            <a:off x="869670" y="1554238"/>
            <a:ext cx="2370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 defect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4741A4-B14E-AF41-B85A-88FF895C7F05}"/>
              </a:ext>
            </a:extLst>
          </p:cNvPr>
          <p:cNvSpPr/>
          <p:nvPr/>
        </p:nvSpPr>
        <p:spPr>
          <a:xfrm>
            <a:off x="413824" y="3962668"/>
            <a:ext cx="299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 defect </a:t>
            </a:r>
            <a:endParaRPr 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514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D11D23-7263-4766-A5DF-DD2941790C15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3" name="Прямоугольник 7">
            <a:extLst>
              <a:ext uri="{FF2B5EF4-FFF2-40B4-BE49-F238E27FC236}">
                <a16:creationId xmlns:a16="http://schemas.microsoft.com/office/drawing/2014/main" id="{48DC79BC-913C-416F-852F-1D9A6152A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12" y="1239292"/>
            <a:ext cx="10424160" cy="48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88" tIns="35645" rIns="71288" bIns="35645">
            <a:spAutoFit/>
          </a:bodyPr>
          <a:lstStyle/>
          <a:p>
            <a:pPr algn="ctr"/>
            <a:r>
              <a:rPr lang="en-US" altLang="ru-RU" sz="40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endParaRPr lang="ru-RU" sz="25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AutoNum type="arabicPlain"/>
            </a:pPr>
            <a:r>
              <a:rPr lang="en-US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an interpolation method for adjusting harmonic frequencies allows estimation of the ratio between the amplitudes of network and rotary harmonics of an electric motor vibration spectrum.</a:t>
            </a:r>
            <a:endParaRPr 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Tx/>
              <a:buAutoNum type="arabicPlain"/>
            </a:pPr>
            <a:r>
              <a:rPr lang="en-US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reduce a random component in case of a low signal-noise ratio, an exponential smoothing is used.</a:t>
            </a:r>
            <a:endParaRPr 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spcBef>
                <a:spcPts val="600"/>
              </a:spcBef>
            </a:pPr>
            <a:endParaRPr 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0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863BAACB-E89C-48F3-B81A-ADE54CFA81D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9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1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6198</TotalTime>
  <Words>1231</Words>
  <Application>Microsoft Office PowerPoint</Application>
  <PresentationFormat>Widescreen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006</dc:creator>
  <cp:lastModifiedBy>Karen Cambridge</cp:lastModifiedBy>
  <cp:revision>383</cp:revision>
  <cp:lastPrinted>2021-06-15T11:06:11Z</cp:lastPrinted>
  <dcterms:created xsi:type="dcterms:W3CDTF">2018-03-20T15:16:33Z</dcterms:created>
  <dcterms:modified xsi:type="dcterms:W3CDTF">2021-07-15T14:58:40Z</dcterms:modified>
</cp:coreProperties>
</file>